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8" r:id="rId3"/>
    <p:sldId id="279" r:id="rId4"/>
    <p:sldId id="257" r:id="rId5"/>
    <p:sldId id="280" r:id="rId6"/>
    <p:sldId id="281" r:id="rId7"/>
    <p:sldId id="282" r:id="rId8"/>
    <p:sldId id="343" r:id="rId9"/>
    <p:sldId id="345" r:id="rId10"/>
    <p:sldId id="350" r:id="rId11"/>
    <p:sldId id="347" r:id="rId12"/>
    <p:sldId id="351" r:id="rId13"/>
    <p:sldId id="348" r:id="rId14"/>
    <p:sldId id="349" r:id="rId15"/>
    <p:sldId id="346" r:id="rId1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CECA68-B4D7-4B05-A3B0-994A24633BB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AAB7B77-C5E7-4937-AF75-B2CCE8D6CB82}">
      <dgm:prSet phldrT="[Texte]" custT="1"/>
      <dgm:spPr/>
      <dgm:t>
        <a:bodyPr/>
        <a:lstStyle/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Delphine CAZIN</a:t>
          </a: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2E83C3"/>
              </a:solidFill>
              <a:latin typeface="Trebuchet MS" panose="020B0603020202020204"/>
              <a:ea typeface="+mn-ea"/>
              <a:cs typeface="+mn-cs"/>
            </a:rPr>
            <a:t>Cheffe du bureau engagement</a:t>
          </a:r>
        </a:p>
      </dgm:t>
    </dgm:pt>
    <dgm:pt modelId="{0264F3B7-DF2E-43A0-87FA-D2FCF02F6DF9}" type="parTrans" cxnId="{1A83035B-70AA-4750-AE94-087B1F4F5441}">
      <dgm:prSet/>
      <dgm:spPr/>
      <dgm:t>
        <a:bodyPr/>
        <a:lstStyle/>
        <a:p>
          <a:endParaRPr lang="fr-FR" sz="2800"/>
        </a:p>
      </dgm:t>
    </dgm:pt>
    <dgm:pt modelId="{12F58076-4DDC-42C1-9C58-00C32E3AC2EF}" type="sibTrans" cxnId="{1A83035B-70AA-4750-AE94-087B1F4F5441}">
      <dgm:prSet/>
      <dgm:spPr/>
      <dgm:t>
        <a:bodyPr/>
        <a:lstStyle/>
        <a:p>
          <a:endParaRPr lang="fr-FR" sz="2800"/>
        </a:p>
      </dgm:t>
    </dgm:pt>
    <dgm:pt modelId="{0693224B-B1C7-413C-857B-A040072D4BD4}">
      <dgm:prSet phldrT="[Texte]" custT="1"/>
      <dgm:spPr/>
      <dgm:t>
        <a:bodyPr/>
        <a:lstStyle/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Virginie RABILLARD</a:t>
          </a: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chemeClr val="accent2"/>
              </a:solidFill>
            </a:rPr>
            <a:t>Cheffe de projet Service civique et Droits des Jeunes </a:t>
          </a: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bg1"/>
              </a:solidFill>
            </a:rPr>
            <a:t>Valérie BERNARD</a:t>
          </a: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2E83C3"/>
              </a:solidFill>
              <a:latin typeface="Trebuchet MS" panose="020B0603020202020204"/>
              <a:ea typeface="+mn-ea"/>
              <a:cs typeface="+mn-cs"/>
            </a:rPr>
            <a:t>Gestionnaire service civique, réserve civique et information jeunesse</a:t>
          </a: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/>
        </a:p>
      </dgm:t>
    </dgm:pt>
    <dgm:pt modelId="{7B321B22-200D-494B-A684-01E1DE976AE0}" type="parTrans" cxnId="{AFDA9CE4-77FF-437A-BFE6-3CED1C6CB047}">
      <dgm:prSet/>
      <dgm:spPr/>
      <dgm:t>
        <a:bodyPr/>
        <a:lstStyle/>
        <a:p>
          <a:endParaRPr lang="fr-FR" sz="2800"/>
        </a:p>
      </dgm:t>
    </dgm:pt>
    <dgm:pt modelId="{94F9E7F5-F2FC-479E-BBED-B1FC8917E212}" type="sibTrans" cxnId="{AFDA9CE4-77FF-437A-BFE6-3CED1C6CB047}">
      <dgm:prSet/>
      <dgm:spPr/>
      <dgm:t>
        <a:bodyPr/>
        <a:lstStyle/>
        <a:p>
          <a:endParaRPr lang="fr-FR" sz="2800"/>
        </a:p>
      </dgm:t>
    </dgm:pt>
    <dgm:pt modelId="{AE02A09C-004E-44BF-82D5-88FE8DC606B1}">
      <dgm:prSet phldrT="[Texte]" custT="1"/>
      <dgm:spPr/>
      <dgm:t>
        <a:bodyPr/>
        <a:lstStyle/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prstClr val="white"/>
              </a:solidFill>
              <a:latin typeface="Trebuchet MS" panose="020B0603020202020204"/>
              <a:ea typeface="+mn-ea"/>
              <a:cs typeface="+mn-cs"/>
            </a:rPr>
            <a:t>Bérengère JOSLIN</a:t>
          </a: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2E83C3"/>
              </a:solidFill>
              <a:latin typeface="Trebuchet MS" panose="020B0603020202020204"/>
              <a:ea typeface="+mn-ea"/>
              <a:cs typeface="+mn-cs"/>
            </a:rPr>
            <a:t>Cheffe de projet vie associative </a:t>
          </a: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prstClr val="white"/>
              </a:solidFill>
              <a:latin typeface="Trebuchet MS" panose="020B0603020202020204"/>
              <a:ea typeface="+mn-ea"/>
              <a:cs typeface="+mn-cs"/>
            </a:rPr>
            <a:t>Christophe SONET</a:t>
          </a: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2E83C3"/>
              </a:solidFill>
              <a:latin typeface="Trebuchet MS" panose="020B0603020202020204"/>
              <a:ea typeface="+mn-ea"/>
              <a:cs typeface="+mn-cs"/>
            </a:rPr>
            <a:t>Gestionnaire vie associative</a:t>
          </a:r>
        </a:p>
        <a:p>
          <a:pPr marL="0"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 dirty="0"/>
        </a:p>
      </dgm:t>
    </dgm:pt>
    <dgm:pt modelId="{EFDDBF72-DAE4-4B99-9BED-3DD18E1D5809}" type="parTrans" cxnId="{5DE1BE0C-C0ED-4BA6-946B-AA5696F64332}">
      <dgm:prSet/>
      <dgm:spPr/>
      <dgm:t>
        <a:bodyPr/>
        <a:lstStyle/>
        <a:p>
          <a:endParaRPr lang="fr-FR" sz="2800"/>
        </a:p>
      </dgm:t>
    </dgm:pt>
    <dgm:pt modelId="{40FB9F64-1D7E-4172-848C-BE2A4B9F33EE}" type="sibTrans" cxnId="{5DE1BE0C-C0ED-4BA6-946B-AA5696F64332}">
      <dgm:prSet/>
      <dgm:spPr/>
      <dgm:t>
        <a:bodyPr/>
        <a:lstStyle/>
        <a:p>
          <a:endParaRPr lang="fr-FR" sz="2800"/>
        </a:p>
      </dgm:t>
    </dgm:pt>
    <dgm:pt modelId="{97345DB8-A71B-4296-BC08-565C7209EC6C}" type="pres">
      <dgm:prSet presAssocID="{0DCECA68-B4D7-4B05-A3B0-994A24633BB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E719C52-EE53-45A5-8C23-62F4B6B26F70}" type="pres">
      <dgm:prSet presAssocID="{AAAB7B77-C5E7-4937-AF75-B2CCE8D6CB82}" presName="hierRoot1" presStyleCnt="0">
        <dgm:presLayoutVars>
          <dgm:hierBranch val="init"/>
        </dgm:presLayoutVars>
      </dgm:prSet>
      <dgm:spPr/>
    </dgm:pt>
    <dgm:pt modelId="{2BE4E6BB-DFC6-4A7C-B5B1-4A6C951459D9}" type="pres">
      <dgm:prSet presAssocID="{AAAB7B77-C5E7-4937-AF75-B2CCE8D6CB82}" presName="rootComposite1" presStyleCnt="0"/>
      <dgm:spPr/>
    </dgm:pt>
    <dgm:pt modelId="{AD882B58-3D39-4B1D-9030-1A05C33857BC}" type="pres">
      <dgm:prSet presAssocID="{AAAB7B77-C5E7-4937-AF75-B2CCE8D6CB82}" presName="rootText1" presStyleLbl="node0" presStyleIdx="0" presStyleCnt="1" custScaleY="44855">
        <dgm:presLayoutVars>
          <dgm:chPref val="3"/>
        </dgm:presLayoutVars>
      </dgm:prSet>
      <dgm:spPr/>
    </dgm:pt>
    <dgm:pt modelId="{1CC33EEE-A74D-4F36-B651-060BD47DF59F}" type="pres">
      <dgm:prSet presAssocID="{AAAB7B77-C5E7-4937-AF75-B2CCE8D6CB82}" presName="rootConnector1" presStyleLbl="node1" presStyleIdx="0" presStyleCnt="0"/>
      <dgm:spPr/>
    </dgm:pt>
    <dgm:pt modelId="{2D87BB9C-2921-45EC-B66F-D99C817F7353}" type="pres">
      <dgm:prSet presAssocID="{AAAB7B77-C5E7-4937-AF75-B2CCE8D6CB82}" presName="hierChild2" presStyleCnt="0"/>
      <dgm:spPr/>
    </dgm:pt>
    <dgm:pt modelId="{9BC0A5F8-AC97-4731-8A5E-9EE86EC9AE39}" type="pres">
      <dgm:prSet presAssocID="{7B321B22-200D-494B-A684-01E1DE976AE0}" presName="Name37" presStyleLbl="parChTrans1D2" presStyleIdx="0" presStyleCnt="2"/>
      <dgm:spPr/>
    </dgm:pt>
    <dgm:pt modelId="{6A97557E-5AAD-4323-A3BA-8005B9A2A4FA}" type="pres">
      <dgm:prSet presAssocID="{0693224B-B1C7-413C-857B-A040072D4BD4}" presName="hierRoot2" presStyleCnt="0">
        <dgm:presLayoutVars>
          <dgm:hierBranch val="init"/>
        </dgm:presLayoutVars>
      </dgm:prSet>
      <dgm:spPr/>
    </dgm:pt>
    <dgm:pt modelId="{75E1664F-0A81-402C-9AF0-3D4FED3F2828}" type="pres">
      <dgm:prSet presAssocID="{0693224B-B1C7-413C-857B-A040072D4BD4}" presName="rootComposite" presStyleCnt="0"/>
      <dgm:spPr/>
    </dgm:pt>
    <dgm:pt modelId="{124D9C6A-E577-4C41-91AE-28EE3D1C8D6A}" type="pres">
      <dgm:prSet presAssocID="{0693224B-B1C7-413C-857B-A040072D4BD4}" presName="rootText" presStyleLbl="node2" presStyleIdx="0" presStyleCnt="2" custScaleY="145392">
        <dgm:presLayoutVars>
          <dgm:chPref val="3"/>
        </dgm:presLayoutVars>
      </dgm:prSet>
      <dgm:spPr/>
    </dgm:pt>
    <dgm:pt modelId="{388458FD-5393-4B44-AC4F-AB5A4DE5F168}" type="pres">
      <dgm:prSet presAssocID="{0693224B-B1C7-413C-857B-A040072D4BD4}" presName="rootConnector" presStyleLbl="node2" presStyleIdx="0" presStyleCnt="2"/>
      <dgm:spPr/>
    </dgm:pt>
    <dgm:pt modelId="{2F7666F6-9C29-4D8E-90BC-A95C9F169DA4}" type="pres">
      <dgm:prSet presAssocID="{0693224B-B1C7-413C-857B-A040072D4BD4}" presName="hierChild4" presStyleCnt="0"/>
      <dgm:spPr/>
    </dgm:pt>
    <dgm:pt modelId="{D9D8BAF4-7E15-464C-95BB-DC3C1C48A953}" type="pres">
      <dgm:prSet presAssocID="{0693224B-B1C7-413C-857B-A040072D4BD4}" presName="hierChild5" presStyleCnt="0"/>
      <dgm:spPr/>
    </dgm:pt>
    <dgm:pt modelId="{2307FFFF-E209-4A93-96CD-6D9943245912}" type="pres">
      <dgm:prSet presAssocID="{EFDDBF72-DAE4-4B99-9BED-3DD18E1D5809}" presName="Name37" presStyleLbl="parChTrans1D2" presStyleIdx="1" presStyleCnt="2"/>
      <dgm:spPr/>
    </dgm:pt>
    <dgm:pt modelId="{1D647528-9EDE-40A0-A7C9-5B73C1E71F72}" type="pres">
      <dgm:prSet presAssocID="{AE02A09C-004E-44BF-82D5-88FE8DC606B1}" presName="hierRoot2" presStyleCnt="0">
        <dgm:presLayoutVars>
          <dgm:hierBranch val="init"/>
        </dgm:presLayoutVars>
      </dgm:prSet>
      <dgm:spPr/>
    </dgm:pt>
    <dgm:pt modelId="{587D4B2E-6880-45BA-BB64-C80998A7B7EE}" type="pres">
      <dgm:prSet presAssocID="{AE02A09C-004E-44BF-82D5-88FE8DC606B1}" presName="rootComposite" presStyleCnt="0"/>
      <dgm:spPr/>
    </dgm:pt>
    <dgm:pt modelId="{88C0EDD4-AD3A-449F-AE9F-F8E1ED8A810E}" type="pres">
      <dgm:prSet presAssocID="{AE02A09C-004E-44BF-82D5-88FE8DC606B1}" presName="rootText" presStyleLbl="node2" presStyleIdx="1" presStyleCnt="2">
        <dgm:presLayoutVars>
          <dgm:chPref val="3"/>
        </dgm:presLayoutVars>
      </dgm:prSet>
      <dgm:spPr/>
    </dgm:pt>
    <dgm:pt modelId="{4922023C-9FA9-45E8-A014-03AD6FD8222A}" type="pres">
      <dgm:prSet presAssocID="{AE02A09C-004E-44BF-82D5-88FE8DC606B1}" presName="rootConnector" presStyleLbl="node2" presStyleIdx="1" presStyleCnt="2"/>
      <dgm:spPr/>
    </dgm:pt>
    <dgm:pt modelId="{72789422-307D-4D30-9F05-396B2CF6CA56}" type="pres">
      <dgm:prSet presAssocID="{AE02A09C-004E-44BF-82D5-88FE8DC606B1}" presName="hierChild4" presStyleCnt="0"/>
      <dgm:spPr/>
    </dgm:pt>
    <dgm:pt modelId="{9A8BD6F1-686D-4918-A518-C67DD4F3A76A}" type="pres">
      <dgm:prSet presAssocID="{AE02A09C-004E-44BF-82D5-88FE8DC606B1}" presName="hierChild5" presStyleCnt="0"/>
      <dgm:spPr/>
    </dgm:pt>
    <dgm:pt modelId="{4017996F-08BD-48FB-8844-A017671AD4ED}" type="pres">
      <dgm:prSet presAssocID="{AAAB7B77-C5E7-4937-AF75-B2CCE8D6CB82}" presName="hierChild3" presStyleCnt="0"/>
      <dgm:spPr/>
    </dgm:pt>
  </dgm:ptLst>
  <dgm:cxnLst>
    <dgm:cxn modelId="{5DE1BE0C-C0ED-4BA6-946B-AA5696F64332}" srcId="{AAAB7B77-C5E7-4937-AF75-B2CCE8D6CB82}" destId="{AE02A09C-004E-44BF-82D5-88FE8DC606B1}" srcOrd="1" destOrd="0" parTransId="{EFDDBF72-DAE4-4B99-9BED-3DD18E1D5809}" sibTransId="{40FB9F64-1D7E-4172-848C-BE2A4B9F33EE}"/>
    <dgm:cxn modelId="{EA7B4916-64FC-414C-9E20-E47575EE56E5}" type="presOf" srcId="{0693224B-B1C7-413C-857B-A040072D4BD4}" destId="{124D9C6A-E577-4C41-91AE-28EE3D1C8D6A}" srcOrd="0" destOrd="0" presId="urn:microsoft.com/office/officeart/2005/8/layout/orgChart1"/>
    <dgm:cxn modelId="{FC2E9D38-DBF7-4AC9-A277-2D0878A0E9E7}" type="presOf" srcId="{0693224B-B1C7-413C-857B-A040072D4BD4}" destId="{388458FD-5393-4B44-AC4F-AB5A4DE5F168}" srcOrd="1" destOrd="0" presId="urn:microsoft.com/office/officeart/2005/8/layout/orgChart1"/>
    <dgm:cxn modelId="{F05B433C-73C8-41B4-94CA-EA9F5A965A24}" type="presOf" srcId="{7B321B22-200D-494B-A684-01E1DE976AE0}" destId="{9BC0A5F8-AC97-4731-8A5E-9EE86EC9AE39}" srcOrd="0" destOrd="0" presId="urn:microsoft.com/office/officeart/2005/8/layout/orgChart1"/>
    <dgm:cxn modelId="{A80B373D-57B5-42C4-857C-CA594DFC59C7}" type="presOf" srcId="{0DCECA68-B4D7-4B05-A3B0-994A24633BBF}" destId="{97345DB8-A71B-4296-BC08-565C7209EC6C}" srcOrd="0" destOrd="0" presId="urn:microsoft.com/office/officeart/2005/8/layout/orgChart1"/>
    <dgm:cxn modelId="{1A83035B-70AA-4750-AE94-087B1F4F5441}" srcId="{0DCECA68-B4D7-4B05-A3B0-994A24633BBF}" destId="{AAAB7B77-C5E7-4937-AF75-B2CCE8D6CB82}" srcOrd="0" destOrd="0" parTransId="{0264F3B7-DF2E-43A0-87FA-D2FCF02F6DF9}" sibTransId="{12F58076-4DDC-42C1-9C58-00C32E3AC2EF}"/>
    <dgm:cxn modelId="{01DA1D82-C6C1-4060-B19F-B1B6C5E21036}" type="presOf" srcId="{AAAB7B77-C5E7-4937-AF75-B2CCE8D6CB82}" destId="{1CC33EEE-A74D-4F36-B651-060BD47DF59F}" srcOrd="1" destOrd="0" presId="urn:microsoft.com/office/officeart/2005/8/layout/orgChart1"/>
    <dgm:cxn modelId="{45F2FA99-7451-4440-B919-77704C52790B}" type="presOf" srcId="{EFDDBF72-DAE4-4B99-9BED-3DD18E1D5809}" destId="{2307FFFF-E209-4A93-96CD-6D9943245912}" srcOrd="0" destOrd="0" presId="urn:microsoft.com/office/officeart/2005/8/layout/orgChart1"/>
    <dgm:cxn modelId="{8284179F-A445-4948-AF6D-189455F641CF}" type="presOf" srcId="{AE02A09C-004E-44BF-82D5-88FE8DC606B1}" destId="{88C0EDD4-AD3A-449F-AE9F-F8E1ED8A810E}" srcOrd="0" destOrd="0" presId="urn:microsoft.com/office/officeart/2005/8/layout/orgChart1"/>
    <dgm:cxn modelId="{2951D8A1-6DFF-4BEF-B3CF-D5D5E9CF9D9B}" type="presOf" srcId="{AAAB7B77-C5E7-4937-AF75-B2CCE8D6CB82}" destId="{AD882B58-3D39-4B1D-9030-1A05C33857BC}" srcOrd="0" destOrd="0" presId="urn:microsoft.com/office/officeart/2005/8/layout/orgChart1"/>
    <dgm:cxn modelId="{3F49DCBC-E8ED-4BAA-B659-EAA9AC53ED03}" type="presOf" srcId="{AE02A09C-004E-44BF-82D5-88FE8DC606B1}" destId="{4922023C-9FA9-45E8-A014-03AD6FD8222A}" srcOrd="1" destOrd="0" presId="urn:microsoft.com/office/officeart/2005/8/layout/orgChart1"/>
    <dgm:cxn modelId="{AFDA9CE4-77FF-437A-BFE6-3CED1C6CB047}" srcId="{AAAB7B77-C5E7-4937-AF75-B2CCE8D6CB82}" destId="{0693224B-B1C7-413C-857B-A040072D4BD4}" srcOrd="0" destOrd="0" parTransId="{7B321B22-200D-494B-A684-01E1DE976AE0}" sibTransId="{94F9E7F5-F2FC-479E-BBED-B1FC8917E212}"/>
    <dgm:cxn modelId="{9F0C577E-1A64-420A-8B18-B9311AC86248}" type="presParOf" srcId="{97345DB8-A71B-4296-BC08-565C7209EC6C}" destId="{0E719C52-EE53-45A5-8C23-62F4B6B26F70}" srcOrd="0" destOrd="0" presId="urn:microsoft.com/office/officeart/2005/8/layout/orgChart1"/>
    <dgm:cxn modelId="{CD03B100-55AF-49C9-8629-C162016DE16C}" type="presParOf" srcId="{0E719C52-EE53-45A5-8C23-62F4B6B26F70}" destId="{2BE4E6BB-DFC6-4A7C-B5B1-4A6C951459D9}" srcOrd="0" destOrd="0" presId="urn:microsoft.com/office/officeart/2005/8/layout/orgChart1"/>
    <dgm:cxn modelId="{B99F38D6-57FE-4710-93D9-D530A9456676}" type="presParOf" srcId="{2BE4E6BB-DFC6-4A7C-B5B1-4A6C951459D9}" destId="{AD882B58-3D39-4B1D-9030-1A05C33857BC}" srcOrd="0" destOrd="0" presId="urn:microsoft.com/office/officeart/2005/8/layout/orgChart1"/>
    <dgm:cxn modelId="{7E32488A-EB0F-4FDB-B95F-31ED4C72007D}" type="presParOf" srcId="{2BE4E6BB-DFC6-4A7C-B5B1-4A6C951459D9}" destId="{1CC33EEE-A74D-4F36-B651-060BD47DF59F}" srcOrd="1" destOrd="0" presId="urn:microsoft.com/office/officeart/2005/8/layout/orgChart1"/>
    <dgm:cxn modelId="{2395ABB2-6478-4A14-A7F0-C6C7FDFE466E}" type="presParOf" srcId="{0E719C52-EE53-45A5-8C23-62F4B6B26F70}" destId="{2D87BB9C-2921-45EC-B66F-D99C817F7353}" srcOrd="1" destOrd="0" presId="urn:microsoft.com/office/officeart/2005/8/layout/orgChart1"/>
    <dgm:cxn modelId="{6B77AA2F-F7DF-44BE-9FED-89DFD6DA242B}" type="presParOf" srcId="{2D87BB9C-2921-45EC-B66F-D99C817F7353}" destId="{9BC0A5F8-AC97-4731-8A5E-9EE86EC9AE39}" srcOrd="0" destOrd="0" presId="urn:microsoft.com/office/officeart/2005/8/layout/orgChart1"/>
    <dgm:cxn modelId="{0C3E3B0B-2010-4E44-8274-7E37A663D749}" type="presParOf" srcId="{2D87BB9C-2921-45EC-B66F-D99C817F7353}" destId="{6A97557E-5AAD-4323-A3BA-8005B9A2A4FA}" srcOrd="1" destOrd="0" presId="urn:microsoft.com/office/officeart/2005/8/layout/orgChart1"/>
    <dgm:cxn modelId="{FE754134-3705-4A50-AC6B-37C9889A3CD0}" type="presParOf" srcId="{6A97557E-5AAD-4323-A3BA-8005B9A2A4FA}" destId="{75E1664F-0A81-402C-9AF0-3D4FED3F2828}" srcOrd="0" destOrd="0" presId="urn:microsoft.com/office/officeart/2005/8/layout/orgChart1"/>
    <dgm:cxn modelId="{49AE60BA-F2CF-4102-A4DC-10D9861581DC}" type="presParOf" srcId="{75E1664F-0A81-402C-9AF0-3D4FED3F2828}" destId="{124D9C6A-E577-4C41-91AE-28EE3D1C8D6A}" srcOrd="0" destOrd="0" presId="urn:microsoft.com/office/officeart/2005/8/layout/orgChart1"/>
    <dgm:cxn modelId="{EE6DFBDE-5EF0-499F-A933-01FEFBBD8F30}" type="presParOf" srcId="{75E1664F-0A81-402C-9AF0-3D4FED3F2828}" destId="{388458FD-5393-4B44-AC4F-AB5A4DE5F168}" srcOrd="1" destOrd="0" presId="urn:microsoft.com/office/officeart/2005/8/layout/orgChart1"/>
    <dgm:cxn modelId="{C8F17169-84EC-4DB5-8AB3-DC9172252538}" type="presParOf" srcId="{6A97557E-5AAD-4323-A3BA-8005B9A2A4FA}" destId="{2F7666F6-9C29-4D8E-90BC-A95C9F169DA4}" srcOrd="1" destOrd="0" presId="urn:microsoft.com/office/officeart/2005/8/layout/orgChart1"/>
    <dgm:cxn modelId="{F53EAE9E-541E-4649-9F67-CD4453255BEB}" type="presParOf" srcId="{6A97557E-5AAD-4323-A3BA-8005B9A2A4FA}" destId="{D9D8BAF4-7E15-464C-95BB-DC3C1C48A953}" srcOrd="2" destOrd="0" presId="urn:microsoft.com/office/officeart/2005/8/layout/orgChart1"/>
    <dgm:cxn modelId="{C6F4E4BB-1843-4169-AA86-8CF820B62DBD}" type="presParOf" srcId="{2D87BB9C-2921-45EC-B66F-D99C817F7353}" destId="{2307FFFF-E209-4A93-96CD-6D9943245912}" srcOrd="2" destOrd="0" presId="urn:microsoft.com/office/officeart/2005/8/layout/orgChart1"/>
    <dgm:cxn modelId="{6BC3889C-EA47-4EB0-922B-1242F823601B}" type="presParOf" srcId="{2D87BB9C-2921-45EC-B66F-D99C817F7353}" destId="{1D647528-9EDE-40A0-A7C9-5B73C1E71F72}" srcOrd="3" destOrd="0" presId="urn:microsoft.com/office/officeart/2005/8/layout/orgChart1"/>
    <dgm:cxn modelId="{3281FDE5-0F73-4423-A01F-E923E36E0D20}" type="presParOf" srcId="{1D647528-9EDE-40A0-A7C9-5B73C1E71F72}" destId="{587D4B2E-6880-45BA-BB64-C80998A7B7EE}" srcOrd="0" destOrd="0" presId="urn:microsoft.com/office/officeart/2005/8/layout/orgChart1"/>
    <dgm:cxn modelId="{C02F4F97-27CA-4C48-B162-E24CB3E68BEA}" type="presParOf" srcId="{587D4B2E-6880-45BA-BB64-C80998A7B7EE}" destId="{88C0EDD4-AD3A-449F-AE9F-F8E1ED8A810E}" srcOrd="0" destOrd="0" presId="urn:microsoft.com/office/officeart/2005/8/layout/orgChart1"/>
    <dgm:cxn modelId="{77D76933-5AAD-4E32-A4A7-E49F63470CD6}" type="presParOf" srcId="{587D4B2E-6880-45BA-BB64-C80998A7B7EE}" destId="{4922023C-9FA9-45E8-A014-03AD6FD8222A}" srcOrd="1" destOrd="0" presId="urn:microsoft.com/office/officeart/2005/8/layout/orgChart1"/>
    <dgm:cxn modelId="{28D79480-0079-46A5-AEB2-597685A2A4D4}" type="presParOf" srcId="{1D647528-9EDE-40A0-A7C9-5B73C1E71F72}" destId="{72789422-307D-4D30-9F05-396B2CF6CA56}" srcOrd="1" destOrd="0" presId="urn:microsoft.com/office/officeart/2005/8/layout/orgChart1"/>
    <dgm:cxn modelId="{5BD8EE5D-1366-4987-9EF1-A4B2AD2432A7}" type="presParOf" srcId="{1D647528-9EDE-40A0-A7C9-5B73C1E71F72}" destId="{9A8BD6F1-686D-4918-A518-C67DD4F3A76A}" srcOrd="2" destOrd="0" presId="urn:microsoft.com/office/officeart/2005/8/layout/orgChart1"/>
    <dgm:cxn modelId="{FEE38A86-0870-49FC-85DA-A3A7B0ED0E9B}" type="presParOf" srcId="{0E719C52-EE53-45A5-8C23-62F4B6B26F70}" destId="{4017996F-08BD-48FB-8844-A017671AD4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7FFFF-E209-4A93-96CD-6D9943245912}">
      <dsp:nvSpPr>
        <dsp:cNvPr id="0" name=""/>
        <dsp:cNvSpPr/>
      </dsp:nvSpPr>
      <dsp:spPr>
        <a:xfrm>
          <a:off x="2711673" y="999771"/>
          <a:ext cx="1483956" cy="515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546"/>
              </a:lnTo>
              <a:lnTo>
                <a:pt x="1483956" y="257546"/>
              </a:lnTo>
              <a:lnTo>
                <a:pt x="1483956" y="51509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0A5F8-AC97-4731-8A5E-9EE86EC9AE39}">
      <dsp:nvSpPr>
        <dsp:cNvPr id="0" name=""/>
        <dsp:cNvSpPr/>
      </dsp:nvSpPr>
      <dsp:spPr>
        <a:xfrm>
          <a:off x="1227717" y="999771"/>
          <a:ext cx="1483956" cy="515092"/>
        </a:xfrm>
        <a:custGeom>
          <a:avLst/>
          <a:gdLst/>
          <a:ahLst/>
          <a:cxnLst/>
          <a:rect l="0" t="0" r="0" b="0"/>
          <a:pathLst>
            <a:path>
              <a:moveTo>
                <a:pt x="1483956" y="0"/>
              </a:moveTo>
              <a:lnTo>
                <a:pt x="1483956" y="257546"/>
              </a:lnTo>
              <a:lnTo>
                <a:pt x="0" y="257546"/>
              </a:lnTo>
              <a:lnTo>
                <a:pt x="0" y="51509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882B58-3D39-4B1D-9030-1A05C33857BC}">
      <dsp:nvSpPr>
        <dsp:cNvPr id="0" name=""/>
        <dsp:cNvSpPr/>
      </dsp:nvSpPr>
      <dsp:spPr>
        <a:xfrm>
          <a:off x="1485263" y="449665"/>
          <a:ext cx="2452819" cy="550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Delphine CAZIN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2E83C3"/>
              </a:solidFill>
              <a:latin typeface="Trebuchet MS" panose="020B0603020202020204"/>
              <a:ea typeface="+mn-ea"/>
              <a:cs typeface="+mn-cs"/>
            </a:rPr>
            <a:t>Cheffe du bureau engagement</a:t>
          </a:r>
        </a:p>
      </dsp:txBody>
      <dsp:txXfrm>
        <a:off x="1485263" y="449665"/>
        <a:ext cx="2452819" cy="550106"/>
      </dsp:txXfrm>
    </dsp:sp>
    <dsp:sp modelId="{124D9C6A-E577-4C41-91AE-28EE3D1C8D6A}">
      <dsp:nvSpPr>
        <dsp:cNvPr id="0" name=""/>
        <dsp:cNvSpPr/>
      </dsp:nvSpPr>
      <dsp:spPr>
        <a:xfrm>
          <a:off x="1307" y="1514863"/>
          <a:ext cx="2452819" cy="17831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Virginie RABILLARD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chemeClr val="accent2"/>
              </a:solidFill>
            </a:rPr>
            <a:t>Cheffe de projet Service civique et Droits des Jeunes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bg1"/>
              </a:solidFill>
            </a:rPr>
            <a:t>Valérie BERNARD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2E83C3"/>
              </a:solidFill>
              <a:latin typeface="Trebuchet MS" panose="020B0603020202020204"/>
              <a:ea typeface="+mn-ea"/>
              <a:cs typeface="+mn-cs"/>
            </a:rPr>
            <a:t>Gestionnaire service civique, réserve civique et information jeunesse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/>
        </a:p>
      </dsp:txBody>
      <dsp:txXfrm>
        <a:off x="1307" y="1514863"/>
        <a:ext cx="2452819" cy="1783101"/>
      </dsp:txXfrm>
    </dsp:sp>
    <dsp:sp modelId="{88C0EDD4-AD3A-449F-AE9F-F8E1ED8A810E}">
      <dsp:nvSpPr>
        <dsp:cNvPr id="0" name=""/>
        <dsp:cNvSpPr/>
      </dsp:nvSpPr>
      <dsp:spPr>
        <a:xfrm>
          <a:off x="2969219" y="1514863"/>
          <a:ext cx="2452819" cy="1226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prstClr val="white"/>
              </a:solidFill>
              <a:latin typeface="Trebuchet MS" panose="020B0603020202020204"/>
              <a:ea typeface="+mn-ea"/>
              <a:cs typeface="+mn-cs"/>
            </a:rPr>
            <a:t>Bérengère JOSLIN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2E83C3"/>
              </a:solidFill>
              <a:latin typeface="Trebuchet MS" panose="020B0603020202020204"/>
              <a:ea typeface="+mn-ea"/>
              <a:cs typeface="+mn-cs"/>
            </a:rPr>
            <a:t>Cheffe de projet vie associative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prstClr val="white"/>
              </a:solidFill>
              <a:latin typeface="Trebuchet MS" panose="020B0603020202020204"/>
              <a:ea typeface="+mn-ea"/>
              <a:cs typeface="+mn-cs"/>
            </a:rPr>
            <a:t>Christophe SONET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2E83C3"/>
              </a:solidFill>
              <a:latin typeface="Trebuchet MS" panose="020B0603020202020204"/>
              <a:ea typeface="+mn-ea"/>
              <a:cs typeface="+mn-cs"/>
            </a:rPr>
            <a:t>Gestionnaire vie associative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 dirty="0"/>
        </a:p>
      </dsp:txBody>
      <dsp:txXfrm>
        <a:off x="2969219" y="1514863"/>
        <a:ext cx="2452819" cy="1226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6F19-F6F5-4EB2-B638-2058AE6FCC47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E21E3-C53A-48AA-9F0E-B00083C493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514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6F19-F6F5-4EB2-B638-2058AE6FCC47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E21E3-C53A-48AA-9F0E-B00083C493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324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6F19-F6F5-4EB2-B638-2058AE6FCC47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E21E3-C53A-48AA-9F0E-B00083C49337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0647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6F19-F6F5-4EB2-B638-2058AE6FCC47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E21E3-C53A-48AA-9F0E-B00083C493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4875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6F19-F6F5-4EB2-B638-2058AE6FCC47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E21E3-C53A-48AA-9F0E-B00083C49337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9271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6F19-F6F5-4EB2-B638-2058AE6FCC47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E21E3-C53A-48AA-9F0E-B00083C493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0702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6F19-F6F5-4EB2-B638-2058AE6FCC47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E21E3-C53A-48AA-9F0E-B00083C493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601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6F19-F6F5-4EB2-B638-2058AE6FCC47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E21E3-C53A-48AA-9F0E-B00083C493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286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Service départemental à la jeunesse, à l'engagement et aux sports 91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1034615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Service départemental à la jeunesse, à l'engagement et aux sports 91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CE7756DD-93F4-468E-9E99-D661138012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48" y="120000"/>
            <a:ext cx="8825445" cy="29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54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124744"/>
            <a:ext cx="12192000" cy="5734456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Service départemental à la jeunesse, à l'engagement et aux sports 91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694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6F19-F6F5-4EB2-B638-2058AE6FCC47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E21E3-C53A-48AA-9F0E-B00083C493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605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6F19-F6F5-4EB2-B638-2058AE6FCC47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E21E3-C53A-48AA-9F0E-B00083C493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340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6F19-F6F5-4EB2-B638-2058AE6FCC47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E21E3-C53A-48AA-9F0E-B00083C493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227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6F19-F6F5-4EB2-B638-2058AE6FCC47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E21E3-C53A-48AA-9F0E-B00083C493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67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6F19-F6F5-4EB2-B638-2058AE6FCC47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E21E3-C53A-48AA-9F0E-B00083C493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340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6F19-F6F5-4EB2-B638-2058AE6FCC47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E21E3-C53A-48AA-9F0E-B00083C493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51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6F19-F6F5-4EB2-B638-2058AE6FCC47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E21E3-C53A-48AA-9F0E-B00083C493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246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E21E3-C53A-48AA-9F0E-B00083C49337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6F19-F6F5-4EB2-B638-2058AE6FCC47}" type="datetimeFigureOut">
              <a:rPr lang="fr-FR" smtClean="0"/>
              <a:t>29/09/2025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3247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A6F19-F6F5-4EB2-B638-2058AE6FCC47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86E21E3-C53A-48AA-9F0E-B00083C493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92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6" r:id="rId18"/>
    <p:sldLayoutId id="2147483697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mailto:ce.sdjes91.vieassociative@ac-versailles.fr" TargetMode="External"/><Relationship Id="rId7" Type="http://schemas.openxmlformats.org/officeDocument/2006/relationships/hyperlink" Target="mailto:ce.sdjes91.medaillesjsea@ac-versailles.fr" TargetMode="External"/><Relationship Id="rId2" Type="http://schemas.openxmlformats.org/officeDocument/2006/relationships/hyperlink" Target="https://www.ac-versailles.fr/sdjes-91-service-departemental-a-la-jeunesse-a-l-engagement-et-aux-sports-dans-l-essonne-12750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e.sdjes91.servicecivique@ac-versailles.fr" TargetMode="External"/><Relationship Id="rId11" Type="http://schemas.openxmlformats.org/officeDocument/2006/relationships/hyperlink" Target="mailto:Bereng&#232;re.joslin@ac-versailles.fr" TargetMode="External"/><Relationship Id="rId5" Type="http://schemas.openxmlformats.org/officeDocument/2006/relationships/hyperlink" Target="mailto:ce.sdjes91.informationjeunesse@ac-versailles.fr" TargetMode="External"/><Relationship Id="rId10" Type="http://schemas.openxmlformats.org/officeDocument/2006/relationships/hyperlink" Target="mailto:delphine.cazin@ac-versailles.fr" TargetMode="External"/><Relationship Id="rId4" Type="http://schemas.openxmlformats.org/officeDocument/2006/relationships/hyperlink" Target="mailto:ce.sdjes91.snu@ac-versailles.fr" TargetMode="External"/><Relationship Id="rId9" Type="http://schemas.openxmlformats.org/officeDocument/2006/relationships/image" Target="../media/image26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www.jeveuxaider.gouv.fr/" TargetMode="External"/><Relationship Id="rId4" Type="http://schemas.openxmlformats.org/officeDocument/2006/relationships/hyperlink" Target="https://svgsilh.com/fr/009688/image/23885.html" TargetMode="Externa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microsoft.com/office/2007/relationships/hdphoto" Target="../media/hdphoto1.wdp"/><Relationship Id="rId7" Type="http://schemas.openxmlformats.org/officeDocument/2006/relationships/image" Target="../media/image1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hyperlink" Target="https://pixabay.com/fr/point-d-interrogation-note-dupliquer-2110767/" TargetMode="Externa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enicienta.fr/tag/capitale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5C06DA8-62FA-48B3-EEC4-298E07566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02" y="146391"/>
            <a:ext cx="5806621" cy="1563877"/>
          </a:xfrm>
          <a:prstGeom prst="rect">
            <a:avLst/>
          </a:prstGeo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9467551C-5194-2100-2853-172C7328D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676" y="3619322"/>
            <a:ext cx="8861885" cy="1646302"/>
          </a:xfrm>
        </p:spPr>
        <p:txBody>
          <a:bodyPr/>
          <a:lstStyle/>
          <a:p>
            <a:pPr algn="ctr"/>
            <a:r>
              <a:rPr lang="fr-FR" sz="4800" dirty="0"/>
              <a:t>Rentrée 2025 : Présentation des missions du bureau de l’engagement du SDJES 91 </a:t>
            </a:r>
            <a:br>
              <a:rPr lang="fr-FR" dirty="0"/>
            </a:b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CC30D26-7F23-79E0-B005-5138C95F76C4}"/>
              </a:ext>
            </a:extLst>
          </p:cNvPr>
          <p:cNvSpPr txBox="1"/>
          <p:nvPr/>
        </p:nvSpPr>
        <p:spPr>
          <a:xfrm>
            <a:off x="2165230" y="4666891"/>
            <a:ext cx="5495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Mardi 30 septembre 9h30 </a:t>
            </a:r>
          </a:p>
        </p:txBody>
      </p:sp>
    </p:spTree>
    <p:extLst>
      <p:ext uri="{BB962C8B-B14F-4D97-AF65-F5344CB8AC3E}">
        <p14:creationId xmlns:p14="http://schemas.microsoft.com/office/powerpoint/2010/main" val="3217949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B9D79-ADA4-F965-A5B8-C5DBDFD38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D1BA0E-675F-70E5-59C4-9B790DD3A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fr-FR" b="1" dirty="0"/>
              <a:t>Les bénéfices pour les associations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AA729C-095F-B1C2-489B-0D2C9AD8C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b="1" i="1" dirty="0"/>
              <a:t>Pourquoi s’appuyer sur le </a:t>
            </a:r>
            <a:r>
              <a:rPr lang="fr-FR" b="1" i="1" dirty="0" err="1"/>
              <a:t>Guid’Asso</a:t>
            </a:r>
            <a:r>
              <a:rPr lang="fr-FR" b="1" i="1" dirty="0"/>
              <a:t> ?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Un </a:t>
            </a:r>
            <a:r>
              <a:rPr lang="fr-FR" b="1" dirty="0"/>
              <a:t>accès facilité</a:t>
            </a:r>
            <a:r>
              <a:rPr lang="fr-FR" dirty="0"/>
              <a:t> à de l’information fiable et actualisée.</a:t>
            </a:r>
          </a:p>
          <a:p>
            <a:r>
              <a:rPr lang="fr-FR" dirty="0"/>
              <a:t>Une </a:t>
            </a:r>
            <a:r>
              <a:rPr lang="fr-FR" b="1" dirty="0"/>
              <a:t>orientation rapide</a:t>
            </a:r>
            <a:r>
              <a:rPr lang="fr-FR" dirty="0"/>
              <a:t> vers le bon interlocuteur.</a:t>
            </a:r>
          </a:p>
          <a:p>
            <a:r>
              <a:rPr lang="fr-FR" dirty="0"/>
              <a:t>Un </a:t>
            </a:r>
            <a:r>
              <a:rPr lang="fr-FR" b="1" dirty="0"/>
              <a:t>accompagnement adapté</a:t>
            </a:r>
            <a:r>
              <a:rPr lang="fr-FR" dirty="0"/>
              <a:t> aux besoins (généralistes ou spécialisés).</a:t>
            </a:r>
          </a:p>
          <a:p>
            <a:r>
              <a:rPr lang="fr-FR" dirty="0"/>
              <a:t>Un réseau structuré pour éviter l’isolement des associations.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2427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74FD5F-6AE6-D880-86C6-FA7519852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fr-FR" b="1" dirty="0"/>
              <a:t>Les structures accompagnantes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391E19-017C-6C8F-6C07-9E203500D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i="1" dirty="0"/>
              <a:t>Qui sont les structures accompagnantes ?</a:t>
            </a:r>
            <a:endParaRPr lang="fr-FR" b="1" dirty="0"/>
          </a:p>
          <a:p>
            <a:endParaRPr lang="fr-FR" dirty="0"/>
          </a:p>
          <a:p>
            <a:r>
              <a:rPr lang="fr-FR" dirty="0"/>
              <a:t>Des associations, collectivités, institutions ou réseaux identifiés localement.</a:t>
            </a:r>
          </a:p>
          <a:p>
            <a:r>
              <a:rPr lang="fr-FR" dirty="0"/>
              <a:t>Elles accueillent, orientent, conseillent et accompagnent les associations dans leurs démarches.</a:t>
            </a:r>
          </a:p>
          <a:p>
            <a:r>
              <a:rPr lang="fr-FR" dirty="0"/>
              <a:t>Elles peuvent intervenir sur différents volets : administratifs, financiers, juridiques, numériques, communication, gouvernance, etc.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4920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2450C901-DEF2-332B-E054-67A63017DC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184610"/>
              </p:ext>
            </p:extLst>
          </p:nvPr>
        </p:nvGraphicFramePr>
        <p:xfrm>
          <a:off x="924873" y="263702"/>
          <a:ext cx="4475748" cy="6330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19882" imgH="11344104" progId="Acrobat.Document.DC">
                  <p:embed/>
                </p:oleObj>
              </mc:Choice>
              <mc:Fallback>
                <p:oleObj name="Acrobat Document" r:id="rId2" imgW="8019882" imgH="1134410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4873" y="263702"/>
                        <a:ext cx="4475748" cy="6330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8E8130DE-B00E-E9BD-C466-1C12E98B0BF9}"/>
              </a:ext>
            </a:extLst>
          </p:cNvPr>
          <p:cNvSpPr txBox="1"/>
          <p:nvPr/>
        </p:nvSpPr>
        <p:spPr>
          <a:xfrm>
            <a:off x="5739063" y="1982449"/>
            <a:ext cx="44757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Nous avons besoin de vous ! </a:t>
            </a:r>
          </a:p>
        </p:txBody>
      </p:sp>
    </p:spTree>
    <p:extLst>
      <p:ext uri="{BB962C8B-B14F-4D97-AF65-F5344CB8AC3E}">
        <p14:creationId xmlns:p14="http://schemas.microsoft.com/office/powerpoint/2010/main" val="3925450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5096E5-9EF8-71B7-2B79-071401CA1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938468" cy="54317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Les 4 labels </a:t>
            </a:r>
            <a:r>
              <a:rPr lang="en-US" b="1" dirty="0" err="1"/>
              <a:t>Guid’Asso</a:t>
            </a:r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4331224-3B22-AD87-4BA3-5E96A7044837}"/>
              </a:ext>
            </a:extLst>
          </p:cNvPr>
          <p:cNvSpPr txBox="1"/>
          <p:nvPr/>
        </p:nvSpPr>
        <p:spPr>
          <a:xfrm>
            <a:off x="3615802" y="377492"/>
            <a:ext cx="7664116" cy="38804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missions </a:t>
            </a:r>
            <a:r>
              <a:rPr lang="en-US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complémentaires</a:t>
            </a:r>
            <a:endParaRPr lang="en-US" sz="2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Orientation</a:t>
            </a:r>
            <a:r>
              <a:rPr lang="fr-FR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: premier point de contact, écoute les besoins exprimés, identifie les ressources existantes et oriente vers la bonne structure ou le bon interlocuteur.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</a:t>
            </a:r>
            <a:r>
              <a:rPr lang="fr-FR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: apporte directement les réponses de base sur la vie associative, explique les démarches essentielles et délivre un socle commun de connaissances.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Accompagnement généraliste </a:t>
            </a:r>
            <a:r>
              <a:rPr lang="fr-FR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accompagne les associations sur l’ensemble des sujets de la vie associative, évalue les besoins, propose conseils et suivi adaptés dans une approche transversale.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Accompagnement spécialisé </a:t>
            </a:r>
            <a:r>
              <a:rPr lang="fr-FR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intervient en expertise sur un domaine précis (ex. : finances, gouvernance, numérique), propose un appui approfondi et mobilise les acteurs compétents si nécessaire.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Espace réservé du contenu 3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54D4AE7C-5084-E838-A8CF-3B7592EC5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7388" y="4385801"/>
            <a:ext cx="6445254" cy="209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3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A4252D0-3D17-D78C-4687-B399F3706EA2}"/>
              </a:ext>
            </a:extLst>
          </p:cNvPr>
          <p:cNvSpPr txBox="1"/>
          <p:nvPr/>
        </p:nvSpPr>
        <p:spPr>
          <a:xfrm>
            <a:off x="480000" y="455695"/>
            <a:ext cx="1123200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 internet :</a:t>
            </a:r>
            <a:r>
              <a:rPr lang="fr-FR" sz="2800" u="sng" dirty="0"/>
              <a:t> </a:t>
            </a:r>
            <a:r>
              <a:rPr lang="fr-FR" sz="2800" u="sng" dirty="0">
                <a:hlinkClick r:id="rId2"/>
              </a:rPr>
              <a:t>SDJES 91</a:t>
            </a:r>
            <a:endParaRPr lang="fr-FR" sz="2800" u="sng" dirty="0"/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6A849453-2B15-39DF-B90B-6DB807F18875}"/>
              </a:ext>
            </a:extLst>
          </p:cNvPr>
          <p:cNvSpPr txBox="1">
            <a:spLocks/>
          </p:cNvSpPr>
          <p:nvPr/>
        </p:nvSpPr>
        <p:spPr>
          <a:xfrm>
            <a:off x="382120" y="1463386"/>
            <a:ext cx="11232000" cy="50413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67" dirty="0"/>
              <a:t>Une équipe à votre disposition pour répondre à vos questions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6688645-EF67-524D-1FB1-AB6EA0F58731}"/>
              </a:ext>
            </a:extLst>
          </p:cNvPr>
          <p:cNvSpPr txBox="1"/>
          <p:nvPr/>
        </p:nvSpPr>
        <p:spPr>
          <a:xfrm>
            <a:off x="1163359" y="2148400"/>
            <a:ext cx="601799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ce.sdjes91.vieassociative@ac-versailles.fr</a:t>
            </a:r>
            <a:endParaRPr lang="fr-FR" sz="2000" b="1" dirty="0"/>
          </a:p>
          <a:p>
            <a:r>
              <a:rPr lang="fr-FR" sz="20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ce.sdjes91.snu@ac-versailles.fr</a:t>
            </a:r>
            <a:endParaRPr lang="fr-FR" sz="2000" b="1" dirty="0"/>
          </a:p>
          <a:p>
            <a:r>
              <a:rPr lang="fr-FR" sz="2000" b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ce.sdjes91.informationjeunesse@ac-versailles.fr</a:t>
            </a:r>
            <a:endParaRPr lang="fr-FR" sz="2000" b="1" dirty="0"/>
          </a:p>
          <a:p>
            <a:r>
              <a:rPr lang="fr-FR" sz="2000" b="1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ce.sdjes91.servicecivique@ac-versailles.fr</a:t>
            </a:r>
            <a:endParaRPr lang="fr-FR" sz="2000" b="1" dirty="0"/>
          </a:p>
          <a:p>
            <a:r>
              <a:rPr lang="fr-FR" sz="2000" b="1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ce.sdjes91.medaillesjsea@ac-versailles.fr</a:t>
            </a:r>
            <a:endParaRPr lang="fr-FR" sz="2000" b="1" dirty="0"/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5DF269ED-C771-3A5F-F6E3-AC748F70D1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15951" y="3895726"/>
            <a:ext cx="2719356" cy="99004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A2AC31B-B433-D62A-6120-4A9FDDB74299}"/>
              </a:ext>
            </a:extLst>
          </p:cNvPr>
          <p:cNvSpPr txBox="1"/>
          <p:nvPr/>
        </p:nvSpPr>
        <p:spPr>
          <a:xfrm>
            <a:off x="74762" y="5001877"/>
            <a:ext cx="3906471" cy="13542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1600" dirty="0"/>
              <a:t>Jérémy FIORAMONTI</a:t>
            </a:r>
          </a:p>
          <a:p>
            <a:r>
              <a:rPr lang="fr-FR" sz="1600" dirty="0"/>
              <a:t>Délégué territorial </a:t>
            </a:r>
            <a:r>
              <a:rPr lang="fr-FR" sz="1600" dirty="0" err="1"/>
              <a:t>Ifac</a:t>
            </a:r>
            <a:r>
              <a:rPr lang="fr-FR" sz="1600" dirty="0"/>
              <a:t> – IDF Sud / </a:t>
            </a:r>
          </a:p>
          <a:p>
            <a:r>
              <a:rPr lang="fr-FR" sz="1600" dirty="0"/>
              <a:t>Co-animateur </a:t>
            </a:r>
            <a:r>
              <a:rPr lang="fr-FR" sz="1600" dirty="0" err="1"/>
              <a:t>Guid’Asso</a:t>
            </a:r>
            <a:r>
              <a:rPr lang="fr-FR" sz="1600" dirty="0"/>
              <a:t> Essonne</a:t>
            </a:r>
          </a:p>
          <a:p>
            <a:pPr marL="0" indent="0">
              <a:buNone/>
            </a:pPr>
            <a:r>
              <a:rPr lang="fr-FR" sz="1600" dirty="0"/>
              <a:t>📧 </a:t>
            </a:r>
            <a:r>
              <a:rPr lang="fr-FR" sz="1600" u="sng" dirty="0"/>
              <a:t>jeremy.fioramonti@dso.ifac.asso.fr</a:t>
            </a:r>
          </a:p>
          <a:p>
            <a:endParaRPr lang="fr-FR" sz="16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7F566D6-EB58-EE58-BEA5-02D535B2274E}"/>
              </a:ext>
            </a:extLst>
          </p:cNvPr>
          <p:cNvSpPr txBox="1"/>
          <p:nvPr/>
        </p:nvSpPr>
        <p:spPr>
          <a:xfrm>
            <a:off x="4077953" y="5001877"/>
            <a:ext cx="3840333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1600" dirty="0"/>
              <a:t>Delphine CAZIN</a:t>
            </a:r>
          </a:p>
          <a:p>
            <a:r>
              <a:rPr lang="fr-FR" sz="1600" dirty="0"/>
              <a:t>Cheffe du bureau de l’engagement au SDJES 91 / DDVA</a:t>
            </a:r>
          </a:p>
          <a:p>
            <a:pPr marL="0" indent="0">
              <a:buNone/>
            </a:pPr>
            <a:r>
              <a:rPr lang="fr-FR" sz="1600" dirty="0"/>
              <a:t>📧 </a:t>
            </a:r>
            <a:r>
              <a:rPr lang="fr-FR" sz="1600" dirty="0">
                <a:solidFill>
                  <a:schemeClr val="tx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delphine.cazin@ac-versailles.fr</a:t>
            </a:r>
            <a:endParaRPr lang="fr-FR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16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ED31772-D4E6-EA4B-4DCC-46AD059E0F1C}"/>
              </a:ext>
            </a:extLst>
          </p:cNvPr>
          <p:cNvSpPr txBox="1"/>
          <p:nvPr/>
        </p:nvSpPr>
        <p:spPr>
          <a:xfrm>
            <a:off x="8015006" y="5000433"/>
            <a:ext cx="3840333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1600" dirty="0"/>
              <a:t>Bérengère JOSLIN</a:t>
            </a:r>
          </a:p>
          <a:p>
            <a:r>
              <a:rPr lang="fr-FR" sz="1600" dirty="0"/>
              <a:t>Cheffe de projet de la vie associative au SDJES 91</a:t>
            </a:r>
          </a:p>
          <a:p>
            <a:pPr marL="0" indent="0">
              <a:buNone/>
            </a:pPr>
            <a:r>
              <a:rPr lang="fr-FR" sz="1600" dirty="0"/>
              <a:t>📧 </a:t>
            </a:r>
            <a:r>
              <a:rPr lang="fr-FR" sz="1600" dirty="0">
                <a:solidFill>
                  <a:schemeClr val="tx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berengère.joslin@ac-versailles.fr</a:t>
            </a:r>
            <a:endParaRPr lang="fr-FR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1055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779A99-F88A-49CC-AB19-AFAB26244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410A27A-5A67-415C-8E1F-AEC4DEAB87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0000" y="3897605"/>
            <a:ext cx="8270264" cy="1069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dirty="0"/>
              <a:t>Merci de votre attention. 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1567FF6-B594-6A48-D355-629549F5A4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38878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19294EA-EC84-4C6F-B7EA-27DE67D3F6DA}"/>
              </a:ext>
            </a:extLst>
          </p:cNvPr>
          <p:cNvSpPr txBox="1"/>
          <p:nvPr/>
        </p:nvSpPr>
        <p:spPr>
          <a:xfrm>
            <a:off x="3003295" y="263954"/>
            <a:ext cx="6185412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500" b="1" dirty="0">
                <a:solidFill>
                  <a:schemeClr val="accent1">
                    <a:lumMod val="75000"/>
                  </a:schemeClr>
                </a:solidFill>
              </a:rPr>
              <a:t>SDJES de l’Essonne</a:t>
            </a:r>
          </a:p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Service Départemental de la Jeunesse, l’Engagement et le Sport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8ECFF5-FFE3-441E-B4CA-D9CB7F78EBD6}"/>
              </a:ext>
            </a:extLst>
          </p:cNvPr>
          <p:cNvSpPr/>
          <p:nvPr/>
        </p:nvSpPr>
        <p:spPr>
          <a:xfrm>
            <a:off x="4758813" y="1401579"/>
            <a:ext cx="2674374" cy="1288026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Chef de Service</a:t>
            </a:r>
          </a:p>
          <a:p>
            <a:pPr algn="ctr"/>
            <a:r>
              <a:rPr lang="fr-FR" i="1" dirty="0">
                <a:solidFill>
                  <a:schemeClr val="tx1"/>
                </a:solidFill>
              </a:rPr>
              <a:t>Christophe DE FREITAS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Adjointe</a:t>
            </a:r>
          </a:p>
          <a:p>
            <a:pPr algn="ctr"/>
            <a:r>
              <a:rPr lang="fr-FR" i="1" dirty="0">
                <a:solidFill>
                  <a:schemeClr val="tx1"/>
                </a:solidFill>
              </a:rPr>
              <a:t>Estelle AZEU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379F89-2D6B-4851-BF62-279978F6A7B8}"/>
              </a:ext>
            </a:extLst>
          </p:cNvPr>
          <p:cNvSpPr/>
          <p:nvPr/>
        </p:nvSpPr>
        <p:spPr>
          <a:xfrm>
            <a:off x="8217634" y="3003764"/>
            <a:ext cx="2674374" cy="128802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2"/>
                </a:solidFill>
              </a:rPr>
              <a:t>Bureau</a:t>
            </a:r>
          </a:p>
          <a:p>
            <a:pPr algn="ctr"/>
            <a:r>
              <a:rPr lang="fr-FR" sz="2500" b="1" dirty="0">
                <a:solidFill>
                  <a:schemeClr val="accent2"/>
                </a:solidFill>
              </a:rPr>
              <a:t>SPORTS</a:t>
            </a:r>
            <a:endParaRPr lang="fr-FR" sz="2500" b="1" i="1" dirty="0">
              <a:solidFill>
                <a:schemeClr val="accent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645DA9-EE0E-4855-949D-265895895F7B}"/>
              </a:ext>
            </a:extLst>
          </p:cNvPr>
          <p:cNvSpPr/>
          <p:nvPr/>
        </p:nvSpPr>
        <p:spPr>
          <a:xfrm>
            <a:off x="4758813" y="3003764"/>
            <a:ext cx="2674374" cy="128802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6"/>
                </a:solidFill>
              </a:rPr>
              <a:t>Bureau</a:t>
            </a:r>
          </a:p>
          <a:p>
            <a:pPr algn="ctr"/>
            <a:r>
              <a:rPr lang="fr-FR" sz="2500" b="1" dirty="0">
                <a:solidFill>
                  <a:schemeClr val="accent6"/>
                </a:solidFill>
              </a:rPr>
              <a:t>ENGAGEMENT</a:t>
            </a:r>
            <a:endParaRPr lang="fr-FR" sz="2500" b="1" i="1" dirty="0">
              <a:solidFill>
                <a:schemeClr val="accent6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3FB833-C641-4C26-AF85-5C6A2C592F59}"/>
              </a:ext>
            </a:extLst>
          </p:cNvPr>
          <p:cNvSpPr/>
          <p:nvPr/>
        </p:nvSpPr>
        <p:spPr>
          <a:xfrm>
            <a:off x="1318195" y="3003764"/>
            <a:ext cx="2674374" cy="128802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4"/>
                </a:solidFill>
              </a:rPr>
              <a:t>Bureau</a:t>
            </a:r>
          </a:p>
          <a:p>
            <a:pPr algn="ctr"/>
            <a:r>
              <a:rPr lang="fr-FR" sz="2500" b="1" dirty="0">
                <a:solidFill>
                  <a:schemeClr val="accent4"/>
                </a:solidFill>
              </a:rPr>
              <a:t>JEUNESSE</a:t>
            </a:r>
            <a:endParaRPr lang="fr-FR" sz="2500" b="1" i="1" dirty="0">
              <a:solidFill>
                <a:schemeClr val="accent4"/>
              </a:solidFill>
            </a:endParaRPr>
          </a:p>
        </p:txBody>
      </p:sp>
      <p:sp>
        <p:nvSpPr>
          <p:cNvPr id="10" name="Flèche : droite rayée 9">
            <a:extLst>
              <a:ext uri="{FF2B5EF4-FFF2-40B4-BE49-F238E27FC236}">
                <a16:creationId xmlns:a16="http://schemas.microsoft.com/office/drawing/2014/main" id="{94C71F99-9942-4B07-98A2-A70517A86D2B}"/>
              </a:ext>
            </a:extLst>
          </p:cNvPr>
          <p:cNvSpPr/>
          <p:nvPr/>
        </p:nvSpPr>
        <p:spPr>
          <a:xfrm rot="5400000">
            <a:off x="5451986" y="4943562"/>
            <a:ext cx="1288028" cy="1025718"/>
          </a:xfrm>
          <a:prstGeom prst="striped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84ADBEF-83E6-4CCD-89D1-EABD89947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21" y="292992"/>
            <a:ext cx="13239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4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19294EA-EC84-4C6F-B7EA-27DE67D3F6DA}"/>
              </a:ext>
            </a:extLst>
          </p:cNvPr>
          <p:cNvSpPr txBox="1"/>
          <p:nvPr/>
        </p:nvSpPr>
        <p:spPr>
          <a:xfrm>
            <a:off x="2351612" y="731521"/>
            <a:ext cx="748878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500" b="1" dirty="0">
                <a:solidFill>
                  <a:schemeClr val="accent1">
                    <a:lumMod val="75000"/>
                  </a:schemeClr>
                </a:solidFill>
              </a:rPr>
              <a:t>SDJES de l’Essonne</a:t>
            </a:r>
          </a:p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Service Départemental à la Jeunesse, à l’Engagement et aux Sports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1C7225-E747-44DD-BD68-2188C0EFD3CD}"/>
              </a:ext>
            </a:extLst>
          </p:cNvPr>
          <p:cNvSpPr/>
          <p:nvPr/>
        </p:nvSpPr>
        <p:spPr>
          <a:xfrm>
            <a:off x="3906982" y="1665447"/>
            <a:ext cx="3526205" cy="589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accent4"/>
                </a:solidFill>
              </a:rPr>
              <a:t>Bureau Engagement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AA7DF62-2421-4A95-9D70-F8B8978F9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55" y="232247"/>
            <a:ext cx="1323975" cy="17526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BA6ED74-5CFD-4D5B-8CFA-8C3702951022}"/>
              </a:ext>
            </a:extLst>
          </p:cNvPr>
          <p:cNvSpPr txBox="1"/>
          <p:nvPr/>
        </p:nvSpPr>
        <p:spPr>
          <a:xfrm>
            <a:off x="2485372" y="2815325"/>
            <a:ext cx="121219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b="1" dirty="0">
                <a:solidFill>
                  <a:schemeClr val="accent2"/>
                </a:solidFill>
              </a:rPr>
              <a:t>Equipe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B9C138D-D2E0-4147-A509-F08005BBF987}"/>
              </a:ext>
            </a:extLst>
          </p:cNvPr>
          <p:cNvSpPr txBox="1"/>
          <p:nvPr/>
        </p:nvSpPr>
        <p:spPr>
          <a:xfrm>
            <a:off x="6242180" y="3306773"/>
            <a:ext cx="5636394" cy="31393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fr-FR" b="1" u="sng" dirty="0"/>
              <a:t>S’engager</a:t>
            </a:r>
          </a:p>
          <a:p>
            <a:pPr lvl="1">
              <a:defRPr/>
            </a:pPr>
            <a:r>
              <a:rPr lang="fr-FR" dirty="0"/>
              <a:t>	Service civique, Réserve civique, mobilité 	internationale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fr-FR" b="1" u="sng" dirty="0"/>
              <a:t>S’informer</a:t>
            </a:r>
          </a:p>
          <a:p>
            <a:pPr lvl="1">
              <a:defRPr/>
            </a:pPr>
            <a:r>
              <a:rPr lang="fr-FR" dirty="0"/>
              <a:t>	Points Informations Jeunesse, Boussole des 	jeunes, </a:t>
            </a:r>
            <a:r>
              <a:rPr lang="fr-FR" dirty="0" err="1"/>
              <a:t>Guid’Asso</a:t>
            </a:r>
            <a:r>
              <a:rPr lang="fr-FR" dirty="0"/>
              <a:t>…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fr-FR" b="1" u="sng" dirty="0"/>
              <a:t>Reconnaitre</a:t>
            </a:r>
          </a:p>
          <a:p>
            <a:pPr lvl="1">
              <a:defRPr/>
            </a:pPr>
            <a:r>
              <a:rPr lang="fr-FR" dirty="0"/>
              <a:t>	Agrément JEP, médailles, compte 	d’engagement citoyen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fr-FR" b="1" u="sng" dirty="0"/>
              <a:t>Financer</a:t>
            </a:r>
          </a:p>
          <a:p>
            <a:pPr lvl="1" algn="just">
              <a:defRPr/>
            </a:pPr>
            <a:r>
              <a:rPr lang="fr-FR" dirty="0"/>
              <a:t>	FDVA 1 et 2, postes FONJEP, BOP 163 AJ-DSR 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9DB3159-7609-4D61-A7C2-A6ECB48023FB}"/>
              </a:ext>
            </a:extLst>
          </p:cNvPr>
          <p:cNvSpPr txBox="1"/>
          <p:nvPr/>
        </p:nvSpPr>
        <p:spPr>
          <a:xfrm>
            <a:off x="8205892" y="2795047"/>
            <a:ext cx="149592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5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Missions 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1084A28B-A79B-CB15-47C9-DE1DAD0DF7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8333909"/>
              </p:ext>
            </p:extLst>
          </p:nvPr>
        </p:nvGraphicFramePr>
        <p:xfrm>
          <a:off x="526474" y="3107457"/>
          <a:ext cx="5423347" cy="3747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512CCB77-A245-6F90-6D8E-50467564DED4}"/>
              </a:ext>
            </a:extLst>
          </p:cNvPr>
          <p:cNvSpPr txBox="1"/>
          <p:nvPr/>
        </p:nvSpPr>
        <p:spPr>
          <a:xfrm>
            <a:off x="4582356" y="3107457"/>
            <a:ext cx="1635674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Jérémy FIORAMONTI</a:t>
            </a:r>
          </a:p>
          <a:p>
            <a:pPr algn="ctr"/>
            <a:r>
              <a:rPr lang="fr-FR" sz="1600" dirty="0"/>
              <a:t>Co-Animateur </a:t>
            </a:r>
            <a:r>
              <a:rPr lang="fr-FR" sz="1600" dirty="0" err="1"/>
              <a:t>Guid’Asso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7782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F5FF2A6C-4224-AA77-8781-B35A025D4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480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2CCC48F-4FDE-A870-D5E7-131909E11F85}"/>
              </a:ext>
            </a:extLst>
          </p:cNvPr>
          <p:cNvSpPr txBox="1"/>
          <p:nvPr/>
        </p:nvSpPr>
        <p:spPr>
          <a:xfrm>
            <a:off x="0" y="151992"/>
            <a:ext cx="1219200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/>
            </a:lvl1pPr>
          </a:lstStyle>
          <a:p>
            <a:r>
              <a:rPr lang="fr-FR" dirty="0"/>
              <a:t>S’engager 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35350315-1921-B188-7644-7AD8E6482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637143" y="72480"/>
            <a:ext cx="2458528" cy="2458528"/>
          </a:xfrm>
          <a:prstGeom prst="rect">
            <a:avLst/>
          </a:prstGeom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70DBD06B-99CB-EC3A-C8C1-3BEB5D5B1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739" y="1075333"/>
            <a:ext cx="5521305" cy="626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Service National Universel (SNU)</a:t>
            </a:r>
            <a:endParaRPr kumimoji="0" lang="fr-FR" altLang="fr-FR" sz="11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Classes engagées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Phase 2 : Engagement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2000" b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Service Civique - Volontariat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Pour l’organisme d’accueil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Pour le jeune volontaire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altLang="fr-FR" sz="20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Réserve Civique - Bénévolat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www.JeVeuxAider.gouv.fr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Mobilité éducative internationale 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Chantiers de jeunes bénévoles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Erasmus + Jeunesse &amp; Sports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altLang="fr-FR" sz="2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Corps européen de Solidarité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Image 15" descr="Une image contenant logo, Police, Graphique, Marque&#10;&#10;Le contenu généré par l’IA peut être incorrect.">
            <a:extLst>
              <a:ext uri="{FF2B5EF4-FFF2-40B4-BE49-F238E27FC236}">
                <a16:creationId xmlns:a16="http://schemas.microsoft.com/office/drawing/2014/main" id="{55ABF988-3895-C913-78FC-6D2B89CB0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2" y="852565"/>
            <a:ext cx="1557518" cy="155751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3CB5A11-FD74-EA68-DB1A-85CC871220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41" y="2592237"/>
            <a:ext cx="2349890" cy="1328199"/>
          </a:xfrm>
          <a:prstGeom prst="rect">
            <a:avLst/>
          </a:prstGeom>
        </p:spPr>
      </p:pic>
      <p:pic>
        <p:nvPicPr>
          <p:cNvPr id="21" name="Image 20" descr="Une image contenant Police, logo, cercle, Graphique&#10;&#10;Le contenu généré par l’IA peut être incorrect.">
            <a:extLst>
              <a:ext uri="{FF2B5EF4-FFF2-40B4-BE49-F238E27FC236}">
                <a16:creationId xmlns:a16="http://schemas.microsoft.com/office/drawing/2014/main" id="{3FE03CF5-E243-0E19-716E-899592A4DC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36" y="4037469"/>
            <a:ext cx="1556394" cy="1556394"/>
          </a:xfrm>
          <a:prstGeom prst="rect">
            <a:avLst/>
          </a:prstGeom>
        </p:spPr>
      </p:pic>
      <p:pic>
        <p:nvPicPr>
          <p:cNvPr id="23" name="Image 22" descr="Une image contenant Graphique, art, Caractère coloré, graphisme">
            <a:extLst>
              <a:ext uri="{FF2B5EF4-FFF2-40B4-BE49-F238E27FC236}">
                <a16:creationId xmlns:a16="http://schemas.microsoft.com/office/drawing/2014/main" id="{46D30999-22AF-26D9-C475-80175183D3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45" y="5710896"/>
            <a:ext cx="1698686" cy="113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F5FF2A6C-4224-AA77-8781-B35A025D4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480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2CCC48F-4FDE-A870-D5E7-131909E11F85}"/>
              </a:ext>
            </a:extLst>
          </p:cNvPr>
          <p:cNvSpPr txBox="1"/>
          <p:nvPr/>
        </p:nvSpPr>
        <p:spPr>
          <a:xfrm>
            <a:off x="0" y="147135"/>
            <a:ext cx="1219200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S’informer</a:t>
            </a:r>
            <a:r>
              <a:rPr lang="fr-FR" b="1" dirty="0"/>
              <a:t> </a:t>
            </a:r>
          </a:p>
        </p:txBody>
      </p:sp>
      <p:pic>
        <p:nvPicPr>
          <p:cNvPr id="3" name="Image 2" descr="Une image contenant Graphique, Caractère coloré, cercle, graphisme">
            <a:extLst>
              <a:ext uri="{FF2B5EF4-FFF2-40B4-BE49-F238E27FC236}">
                <a16:creationId xmlns:a16="http://schemas.microsoft.com/office/drawing/2014/main" id="{3597CA41-62CD-A5C4-72FB-5D670FBBC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62582" y="0"/>
            <a:ext cx="3792792" cy="252754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60371A1-6CDB-413C-3CB4-54B75EE8428D}"/>
              </a:ext>
            </a:extLst>
          </p:cNvPr>
          <p:cNvSpPr txBox="1"/>
          <p:nvPr/>
        </p:nvSpPr>
        <p:spPr>
          <a:xfrm>
            <a:off x="3526325" y="1511035"/>
            <a:ext cx="7863490" cy="4647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Pour les Jeunes</a:t>
            </a:r>
            <a:endParaRPr lang="fr-F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Réseau Information Jeunesse (réseau des SIJ)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Boussole des jeunes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br>
              <a:rPr lang="fr-FR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fr-FR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Pour les Associations</a:t>
            </a:r>
            <a:endParaRPr lang="fr-F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Guid’Asso</a:t>
            </a:r>
            <a:endParaRPr lang="fr-F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2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Médiatrice Jeunes et Fêtes  : Virginie </a:t>
            </a:r>
            <a:r>
              <a:rPr lang="fr-FR" sz="2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Rabillard</a:t>
            </a:r>
            <a:endParaRPr lang="fr-F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851186AF-C521-EBF6-3248-F620FD04B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311" y="2378680"/>
            <a:ext cx="3216668" cy="1276350"/>
          </a:xfrm>
          <a:prstGeom prst="rect">
            <a:avLst/>
          </a:prstGeom>
        </p:spPr>
      </p:pic>
      <p:pic>
        <p:nvPicPr>
          <p:cNvPr id="15" name="Image 14" descr="Une image contenant texte, Police, logo, Graphique">
            <a:extLst>
              <a:ext uri="{FF2B5EF4-FFF2-40B4-BE49-F238E27FC236}">
                <a16:creationId xmlns:a16="http://schemas.microsoft.com/office/drawing/2014/main" id="{C47D9638-061D-B965-1C04-4F1283CA84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55" y="3701833"/>
            <a:ext cx="3352800" cy="12573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9A3D507-CBAB-FB51-1035-8754A5FBC3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90" y="690192"/>
            <a:ext cx="1460072" cy="1641685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9" name="Image 8" descr="Une image contenant texte, Graphique, Police, graphisme&#10;&#10;Le contenu généré par l’IA peut être incorrect.">
            <a:extLst>
              <a:ext uri="{FF2B5EF4-FFF2-40B4-BE49-F238E27FC236}">
                <a16:creationId xmlns:a16="http://schemas.microsoft.com/office/drawing/2014/main" id="{A713E459-F71A-F9AB-F612-5A427565D4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52" y="4959133"/>
            <a:ext cx="1325186" cy="184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0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F5FF2A6C-4224-AA77-8781-B35A025D4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480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2CCC48F-4FDE-A870-D5E7-131909E11F85}"/>
              </a:ext>
            </a:extLst>
          </p:cNvPr>
          <p:cNvSpPr txBox="1"/>
          <p:nvPr/>
        </p:nvSpPr>
        <p:spPr>
          <a:xfrm>
            <a:off x="0" y="147135"/>
            <a:ext cx="1219200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Reconnaitre</a:t>
            </a:r>
            <a:r>
              <a:rPr lang="fr-FR" b="1" dirty="0"/>
              <a:t> </a:t>
            </a:r>
          </a:p>
        </p:txBody>
      </p:sp>
      <p:pic>
        <p:nvPicPr>
          <p:cNvPr id="3" name="Image 2" descr="Une image contenant noir, obscurité">
            <a:extLst>
              <a:ext uri="{FF2B5EF4-FFF2-40B4-BE49-F238E27FC236}">
                <a16:creationId xmlns:a16="http://schemas.microsoft.com/office/drawing/2014/main" id="{CD85CDB0-748F-AA6E-B96C-624258949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80297" y="112087"/>
            <a:ext cx="1046780" cy="104678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FC12A7E-6E18-5EC8-6ACF-98F44713FD81}"/>
              </a:ext>
            </a:extLst>
          </p:cNvPr>
          <p:cNvSpPr txBox="1"/>
          <p:nvPr/>
        </p:nvSpPr>
        <p:spPr>
          <a:xfrm>
            <a:off x="3011788" y="1104597"/>
            <a:ext cx="9180212" cy="5243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Agrément des associations de Jeunesse et d’Education Populaire (agrément JEP)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Agrément départemental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Agrément national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br>
              <a:rPr lang="fr-F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fr-F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Médaille de la jeunesse, des sports et de l’engagement associatif (Médaille JSEA)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Lettre de félicitations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Médaille de bronze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Médaille d’argent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Médaille d’or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br>
              <a:rPr lang="fr-F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fr-F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Compte d’Engagement Citoyen (CEC)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Pour le Volontaire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Pour le Bénévole / le Valideur CEC</a:t>
            </a:r>
          </a:p>
        </p:txBody>
      </p:sp>
      <p:pic>
        <p:nvPicPr>
          <p:cNvPr id="10" name="Image 9" descr="Une image contenant texte, Police, Bleu électrique, typographie">
            <a:extLst>
              <a:ext uri="{FF2B5EF4-FFF2-40B4-BE49-F238E27FC236}">
                <a16:creationId xmlns:a16="http://schemas.microsoft.com/office/drawing/2014/main" id="{04284B29-A89C-0F65-57BD-07232A6532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091"/>
            <a:ext cx="2344848" cy="1277417"/>
          </a:xfrm>
          <a:prstGeom prst="rect">
            <a:avLst/>
          </a:prstGeom>
        </p:spPr>
      </p:pic>
      <p:pic>
        <p:nvPicPr>
          <p:cNvPr id="12" name="Image 11" descr="Une image contenant Médaille, Emblème, badge, Prix">
            <a:extLst>
              <a:ext uri="{FF2B5EF4-FFF2-40B4-BE49-F238E27FC236}">
                <a16:creationId xmlns:a16="http://schemas.microsoft.com/office/drawing/2014/main" id="{50196849-7B90-DB0B-8728-49DA7C418D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09" y="3289872"/>
            <a:ext cx="2125011" cy="1294270"/>
          </a:xfrm>
          <a:prstGeom prst="rect">
            <a:avLst/>
          </a:prstGeom>
        </p:spPr>
      </p:pic>
      <p:pic>
        <p:nvPicPr>
          <p:cNvPr id="14" name="Image 13" descr="Une image contenant texte, Police, capture d’écran, logo">
            <a:extLst>
              <a:ext uri="{FF2B5EF4-FFF2-40B4-BE49-F238E27FC236}">
                <a16:creationId xmlns:a16="http://schemas.microsoft.com/office/drawing/2014/main" id="{9FE0598D-97A9-362F-4382-3A04F3B2E5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0" y="5311506"/>
            <a:ext cx="2270963" cy="127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9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F5FF2A6C-4224-AA77-8781-B35A025D4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480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2CCC48F-4FDE-A870-D5E7-131909E11F85}"/>
              </a:ext>
            </a:extLst>
          </p:cNvPr>
          <p:cNvSpPr txBox="1"/>
          <p:nvPr/>
        </p:nvSpPr>
        <p:spPr>
          <a:xfrm>
            <a:off x="0" y="147135"/>
            <a:ext cx="1219200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Financer</a:t>
            </a:r>
            <a:r>
              <a:rPr lang="fr-FR" b="1" dirty="0"/>
              <a:t> </a:t>
            </a:r>
          </a:p>
        </p:txBody>
      </p:sp>
      <p:pic>
        <p:nvPicPr>
          <p:cNvPr id="19" name="Image 18" descr="Une image contenant croquis, dessin, clipart, Dessin au trait&#10;&#10;Le contenu généré par l’IA peut être incorrect.">
            <a:extLst>
              <a:ext uri="{FF2B5EF4-FFF2-40B4-BE49-F238E27FC236}">
                <a16:creationId xmlns:a16="http://schemas.microsoft.com/office/drawing/2014/main" id="{B1804353-0487-14AE-CDF7-E3121B61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373" y="-286846"/>
            <a:ext cx="3302752" cy="355681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1871893A-C4EA-3B78-55A1-7DA154E8C3C6}"/>
              </a:ext>
            </a:extLst>
          </p:cNvPr>
          <p:cNvSpPr txBox="1"/>
          <p:nvPr/>
        </p:nvSpPr>
        <p:spPr>
          <a:xfrm>
            <a:off x="10486404" y="457200"/>
            <a:ext cx="1364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/>
              <a:t>€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B4DB2DC-BC6F-558A-E24E-5F22EAEDED2B}"/>
              </a:ext>
            </a:extLst>
          </p:cNvPr>
          <p:cNvSpPr txBox="1"/>
          <p:nvPr/>
        </p:nvSpPr>
        <p:spPr>
          <a:xfrm>
            <a:off x="3302252" y="1104336"/>
            <a:ext cx="6589012" cy="4614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Fonds pour le développement de la vie associative (FDVA) </a:t>
            </a:r>
            <a:endParaRPr lang="fr-FR" sz="1800" u="sng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FDVA 1 : Formation des bénévoles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FDVA 2 : Fonctionnement / Innovation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br>
              <a:rPr lang="fr-F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fr-F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Fonds de coopération pour les associations de jeunesse et d’éducation populaire (FONJEP)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Poste FONJEP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Poste FONJEP </a:t>
            </a:r>
            <a:r>
              <a:rPr lang="fr-F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Guid’Asso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br>
              <a:rPr lang="fr-F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fr-F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Subvention en faveur des partenariat éducatifs locaux (BOP 163 - Jeunesse et Vie Associative)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Actions de jeunesse (AJ-DSR) Directive Stratégiques Régionales</a:t>
            </a:r>
          </a:p>
        </p:txBody>
      </p:sp>
      <p:pic>
        <p:nvPicPr>
          <p:cNvPr id="24" name="Image 23" descr="Une image contenant texte, Police, capture d’écran, logo">
            <a:extLst>
              <a:ext uri="{FF2B5EF4-FFF2-40B4-BE49-F238E27FC236}">
                <a16:creationId xmlns:a16="http://schemas.microsoft.com/office/drawing/2014/main" id="{15237687-E601-2BBC-B75A-3791A6E3C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87" y="965031"/>
            <a:ext cx="2614565" cy="1549372"/>
          </a:xfrm>
          <a:prstGeom prst="rect">
            <a:avLst/>
          </a:prstGeom>
        </p:spPr>
      </p:pic>
      <p:pic>
        <p:nvPicPr>
          <p:cNvPr id="26" name="Image 25" descr="Une image contenant texte, Police, Graphique, capture d’écran">
            <a:extLst>
              <a:ext uri="{FF2B5EF4-FFF2-40B4-BE49-F238E27FC236}">
                <a16:creationId xmlns:a16="http://schemas.microsoft.com/office/drawing/2014/main" id="{B410FFD0-1F50-FBEF-DDC9-FE32B35263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39" y="3194750"/>
            <a:ext cx="2461551" cy="824988"/>
          </a:xfrm>
          <a:prstGeom prst="rect">
            <a:avLst/>
          </a:prstGeom>
        </p:spPr>
      </p:pic>
      <p:pic>
        <p:nvPicPr>
          <p:cNvPr id="28" name="Image 27" descr="Une image contenant logo, Graphique, Police, texte&#10;&#10;Le contenu généré par l’IA peut être incorrect.">
            <a:extLst>
              <a:ext uri="{FF2B5EF4-FFF2-40B4-BE49-F238E27FC236}">
                <a16:creationId xmlns:a16="http://schemas.microsoft.com/office/drawing/2014/main" id="{1EFD5A10-0C98-4423-E634-68C3AB6334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72" y="4576277"/>
            <a:ext cx="2695684" cy="155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4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6951B2-7ABC-110D-84D5-50F789678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9921"/>
            <a:ext cx="12191999" cy="692174"/>
          </a:xfrm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Le SDJES vous accompagne tout au long de l’année 2025-2026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CDBACD8-071A-8C24-4636-D5305F0C7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1B1A0F6-994E-3A4C-EDE3-B263AADBDB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7334" y="1424958"/>
            <a:ext cx="11231999" cy="1290250"/>
          </a:xfrm>
        </p:spPr>
        <p:txBody>
          <a:bodyPr numCol="1">
            <a:normAutofit/>
          </a:bodyPr>
          <a:lstStyle/>
          <a:p>
            <a:r>
              <a:rPr lang="fr-FR" sz="2000" b="1" dirty="0"/>
              <a:t>Créneau d’une heure souvent le premier mardi du mois à 14h avec une présentation sur un thème + questions/réponses</a:t>
            </a:r>
          </a:p>
          <a:p>
            <a:r>
              <a:rPr lang="fr-FR" sz="2000" dirty="0"/>
              <a:t>Liste </a:t>
            </a:r>
            <a:r>
              <a:rPr lang="fr-FR" sz="2000" i="1" dirty="0"/>
              <a:t>a priori </a:t>
            </a:r>
            <a:r>
              <a:rPr lang="fr-FR" sz="2000" dirty="0"/>
              <a:t>des </a:t>
            </a:r>
            <a:r>
              <a:rPr lang="fr-FR" sz="2000" dirty="0" err="1"/>
              <a:t>flash’form</a:t>
            </a:r>
            <a:r>
              <a:rPr lang="fr-FR" sz="2000" dirty="0"/>
              <a:t> : </a:t>
            </a:r>
          </a:p>
          <a:p>
            <a:pPr marL="228594" indent="-228594">
              <a:buFontTx/>
              <a:buChar char="-"/>
            </a:pPr>
            <a:endParaRPr lang="fr-FR" dirty="0"/>
          </a:p>
          <a:p>
            <a:pPr marL="564586" lvl="1" indent="-228594">
              <a:buFontTx/>
              <a:buChar char="-"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F4E5B6A-AECE-5039-66AB-DC9D3703E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1" y="2715208"/>
            <a:ext cx="10373516" cy="36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51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8E78670D-F633-3E08-1BAD-33BDD6435B43}"/>
              </a:ext>
            </a:extLst>
          </p:cNvPr>
          <p:cNvSpPr txBox="1"/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i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Le Guid’Asso – un réseau national au service de toutes les associations</a:t>
            </a:r>
            <a:endParaRPr lang="en-US" sz="36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100D1D7A-A937-FC26-E7CD-8154FD934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474" y="2159331"/>
            <a:ext cx="5283289" cy="192349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2A36B12-D81D-D6A1-F950-979A7706D3C1}"/>
              </a:ext>
            </a:extLst>
          </p:cNvPr>
          <p:cNvSpPr txBox="1"/>
          <p:nvPr/>
        </p:nvSpPr>
        <p:spPr>
          <a:xfrm>
            <a:off x="6416039" y="2160589"/>
            <a:ext cx="2927185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Dispositif national impulsé par l’État et le Ministère de l’Éducation nationale et de la Jeunesse.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Objectif : qu’</a:t>
            </a:r>
            <a:r>
              <a:rPr lang="en-US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à chaque question sur la vie associative</a:t>
            </a: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, une réponse claire et adaptée soit accessible </a:t>
            </a:r>
            <a:r>
              <a:rPr lang="en-US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près de chez soi</a:t>
            </a: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Destiné à </a:t>
            </a:r>
            <a:r>
              <a:rPr lang="en-US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toutes les associations</a:t>
            </a: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, quel que soit leur secteur, leur taille ou leur ancienneté.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Une ambition : </a:t>
            </a:r>
            <a:r>
              <a:rPr lang="en-US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simplifier le quotidien des associations et soutenir leur développement</a:t>
            </a: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AA88A3-F2AB-A35B-B14D-09B81012F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33122C9-A0B9-462F-8757-0847AD287B63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7083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7195</TotalTime>
  <Words>851</Words>
  <Application>Microsoft Office PowerPoint</Application>
  <PresentationFormat>Grand écran</PresentationFormat>
  <Paragraphs>146</Paragraphs>
  <Slides>15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Aptos</vt:lpstr>
      <vt:lpstr>Arial</vt:lpstr>
      <vt:lpstr>Symbol</vt:lpstr>
      <vt:lpstr>Trebuchet MS</vt:lpstr>
      <vt:lpstr>Wingdings 3</vt:lpstr>
      <vt:lpstr>Facette</vt:lpstr>
      <vt:lpstr>Acrobat Document</vt:lpstr>
      <vt:lpstr>Rentrée 2025 : Présentation des missions du bureau de l’engagement du SDJES 91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SDJES vous accompagne tout au long de l’année 2025-2026</vt:lpstr>
      <vt:lpstr>Présentation PowerPoint</vt:lpstr>
      <vt:lpstr>Les bénéfices pour les associations</vt:lpstr>
      <vt:lpstr>Les structures accompagnantes</vt:lpstr>
      <vt:lpstr>Présentation PowerPoint</vt:lpstr>
      <vt:lpstr>Les 4 labels Guid’Asso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Rentrée 2025 : Présentation des missions du bureau de l’engagement du SDJES 91</dc:title>
  <dc:creator>Delphine Cazin</dc:creator>
  <cp:lastModifiedBy>Delphine Cazin</cp:lastModifiedBy>
  <cp:revision>37</cp:revision>
  <cp:lastPrinted>2025-09-18T08:49:52Z</cp:lastPrinted>
  <dcterms:created xsi:type="dcterms:W3CDTF">2025-09-05T07:48:27Z</dcterms:created>
  <dcterms:modified xsi:type="dcterms:W3CDTF">2025-09-29T08:32:40Z</dcterms:modified>
</cp:coreProperties>
</file>